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7"/>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304" r:id="rId23"/>
    <p:sldId id="305" r:id="rId24"/>
    <p:sldId id="306" r:id="rId25"/>
    <p:sldId id="262" r:id="rId26"/>
    <p:sldId id="290" r:id="rId27"/>
    <p:sldId id="289" r:id="rId28"/>
    <p:sldId id="292" r:id="rId29"/>
    <p:sldId id="291" r:id="rId30"/>
    <p:sldId id="272" r:id="rId31"/>
    <p:sldId id="269" r:id="rId32"/>
    <p:sldId id="294" r:id="rId33"/>
    <p:sldId id="295" r:id="rId34"/>
    <p:sldId id="296" r:id="rId35"/>
    <p:sldId id="29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3" autoAdjust="0"/>
    <p:restoredTop sz="80113"/>
  </p:normalViewPr>
  <p:slideViewPr>
    <p:cSldViewPr snapToGrid="0">
      <p:cViewPr varScale="1">
        <p:scale>
          <a:sx n="119" d="100"/>
          <a:sy n="119" d="100"/>
        </p:scale>
        <p:origin x="2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12/9/24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12/9/24</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12/9/24</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12/9/24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12/9/24</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12/9/24</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12/9/24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12/9/24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12/9/24</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12/9/24</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12/9/24</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12/9/24</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12/9/24</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12/9/24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hyperlink" Target="https://www.apolloresearch.ai/research/scheming-reasoning-evaluation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hyperlink" Target="https://www.apolloresearch.ai/research/scheming-reasoning-evaluation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12/9/24</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A0C16DF-66A5-27C0-2DD0-66ED0E1B7D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72736" y="5200650"/>
            <a:ext cx="8821882"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the article it’s interesting how Target originally wanted to brag about modeling &amp; accuracy.  </a:t>
            </a:r>
          </a:p>
          <a:p>
            <a:pPr algn="ctr"/>
            <a:r>
              <a:rPr lang="en-US" sz="1600"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7D4CDFB5-D90C-54EB-A4D4-523FD19C109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99B3D6D-7B80-3AA0-7083-99759FC87DD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Even time series forecasting can be harmful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356B22C4-AB92-7A9C-B05E-BB5E09682B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B62CE407-EDE4-5FBA-245C-850512C48D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500064" y="365126"/>
            <a:ext cx="8086724" cy="591477"/>
          </a:xfrm>
        </p:spPr>
        <p:txBody>
          <a:bodyPr/>
          <a:lstStyle/>
          <a:p>
            <a:r>
              <a:rPr lang="en-US" sz="3200" dirty="0"/>
              <a:t>What about impacts for vulnerable populations?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CB40665F-841B-CCA3-A699-2FDD974774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F0A85DF-0A08-7391-FEC9-0214E28DA1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554545"/>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a:t>
            </a:r>
            <a:r>
              <a:rPr lang="en-US" sz="3200" dirty="0" err="1"/>
              <a:t>productionalizing</a:t>
            </a:r>
            <a:r>
              <a:rPr lang="en-US" sz="3200" dirty="0"/>
              <a:t>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12/9/24</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12/9/24</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dirty="0">
                <a:solidFill>
                  <a:schemeClr val="tx1">
                    <a:alpha val="80000"/>
                  </a:schemeClr>
                </a:solidFill>
                <a:latin typeface="+mn-lt"/>
                <a:ea typeface="+mn-ea"/>
                <a:cs typeface="+mn-cs"/>
              </a:rPr>
              <a:t>Kwartler </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21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49B99-28DD-2C4D-6C3B-947BD6C0F7F2}"/>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a:extLst>
              <a:ext uri="{FF2B5EF4-FFF2-40B4-BE49-F238E27FC236}">
                <a16:creationId xmlns:a16="http://schemas.microsoft.com/office/drawing/2014/main" id="{E6522FD5-6C65-F929-7BF2-4B776388B65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6B7C158-7DA7-C63A-8F8C-719E87F8485B}"/>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5C89CCE-C22E-534A-F97D-11DAB1B27BC7}"/>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7" name="Picture 6">
            <a:extLst>
              <a:ext uri="{FF2B5EF4-FFF2-40B4-BE49-F238E27FC236}">
                <a16:creationId xmlns:a16="http://schemas.microsoft.com/office/drawing/2014/main" id="{C39D9DBF-0AE7-5EB0-1FB3-E3CA8135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237967"/>
            <a:ext cx="7772400" cy="4382065"/>
          </a:xfrm>
          <a:prstGeom prst="rect">
            <a:avLst/>
          </a:prstGeom>
        </p:spPr>
      </p:pic>
    </p:spTree>
    <p:extLst>
      <p:ext uri="{BB962C8B-B14F-4D97-AF65-F5344CB8AC3E}">
        <p14:creationId xmlns:p14="http://schemas.microsoft.com/office/powerpoint/2010/main" val="80574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B1AB1-8106-C174-54BC-8192F5454E0B}"/>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a:extLst>
              <a:ext uri="{FF2B5EF4-FFF2-40B4-BE49-F238E27FC236}">
                <a16:creationId xmlns:a16="http://schemas.microsoft.com/office/drawing/2014/main" id="{9E1ABF09-122E-FB82-720B-D7F44AE96668}"/>
              </a:ext>
            </a:extLst>
          </p:cNvPr>
          <p:cNvSpPr>
            <a:spLocks noGrp="1"/>
          </p:cNvSpPr>
          <p:nvPr>
            <p:ph type="title"/>
          </p:nvPr>
        </p:nvSpPr>
        <p:spPr>
          <a:xfrm>
            <a:off x="182881" y="365126"/>
            <a:ext cx="8821270" cy="591477"/>
          </a:xfrm>
        </p:spPr>
        <p:txBody>
          <a:bodyPr/>
          <a:lstStyle/>
          <a:p>
            <a:r>
              <a:rPr lang="en-US" dirty="0"/>
              <a:t>Organizations have to think about excessive agency</a:t>
            </a:r>
          </a:p>
        </p:txBody>
      </p:sp>
      <p:sp>
        <p:nvSpPr>
          <p:cNvPr id="4" name="Slide Number Placeholder 3">
            <a:extLst>
              <a:ext uri="{FF2B5EF4-FFF2-40B4-BE49-F238E27FC236}">
                <a16:creationId xmlns:a16="http://schemas.microsoft.com/office/drawing/2014/main" id="{03F96C7A-0B8F-3F31-8321-C5A5D80F5E85}"/>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BD5C1A0-F18E-4D23-D13A-8FF2260777FD}"/>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7" name="Picture 6">
            <a:extLst>
              <a:ext uri="{FF2B5EF4-FFF2-40B4-BE49-F238E27FC236}">
                <a16:creationId xmlns:a16="http://schemas.microsoft.com/office/drawing/2014/main" id="{692D5E96-4009-01A1-46E8-37A42D59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1" y="2851407"/>
            <a:ext cx="3993322" cy="1171953"/>
          </a:xfrm>
          <a:prstGeom prst="rect">
            <a:avLst/>
          </a:prstGeom>
        </p:spPr>
      </p:pic>
      <p:pic>
        <p:nvPicPr>
          <p:cNvPr id="9" name="Picture 8">
            <a:extLst>
              <a:ext uri="{FF2B5EF4-FFF2-40B4-BE49-F238E27FC236}">
                <a16:creationId xmlns:a16="http://schemas.microsoft.com/office/drawing/2014/main" id="{6EBDC164-2E9E-BEE0-487D-18D7B526C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393" y="1203734"/>
            <a:ext cx="4984607" cy="4905486"/>
          </a:xfrm>
          <a:prstGeom prst="rect">
            <a:avLst/>
          </a:prstGeom>
        </p:spPr>
      </p:pic>
      <p:sp>
        <p:nvSpPr>
          <p:cNvPr id="8" name="TextBox 7">
            <a:extLst>
              <a:ext uri="{FF2B5EF4-FFF2-40B4-BE49-F238E27FC236}">
                <a16:creationId xmlns:a16="http://schemas.microsoft.com/office/drawing/2014/main" id="{39040231-1D35-F3D8-C771-F9F2E7F18E1D}"/>
              </a:ext>
            </a:extLst>
          </p:cNvPr>
          <p:cNvSpPr txBox="1"/>
          <p:nvPr/>
        </p:nvSpPr>
        <p:spPr>
          <a:xfrm>
            <a:off x="182881" y="4270491"/>
            <a:ext cx="3993322" cy="246221"/>
          </a:xfrm>
          <a:prstGeom prst="rect">
            <a:avLst/>
          </a:prstGeom>
          <a:noFill/>
        </p:spPr>
        <p:txBody>
          <a:bodyPr wrap="square">
            <a:spAutoFit/>
          </a:bodyPr>
          <a:lstStyle/>
          <a:p>
            <a:r>
              <a:rPr lang="en-US" sz="1000" dirty="0">
                <a:hlinkClick r:id="rId4"/>
              </a:rPr>
              <a:t>https://www.apolloresearch.ai/research/scheming-reasoning-evaluations</a:t>
            </a:r>
            <a:endParaRPr lang="en-US" sz="1000" dirty="0"/>
          </a:p>
        </p:txBody>
      </p:sp>
    </p:spTree>
    <p:extLst>
      <p:ext uri="{BB962C8B-B14F-4D97-AF65-F5344CB8AC3E}">
        <p14:creationId xmlns:p14="http://schemas.microsoft.com/office/powerpoint/2010/main" val="1328167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14627-2B95-1309-26A3-4DF5EAC1AE2C}"/>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a:extLst>
              <a:ext uri="{FF2B5EF4-FFF2-40B4-BE49-F238E27FC236}">
                <a16:creationId xmlns:a16="http://schemas.microsoft.com/office/drawing/2014/main" id="{D4748E79-A179-6DFD-78E8-9FFB07F59E19}"/>
              </a:ext>
            </a:extLst>
          </p:cNvPr>
          <p:cNvSpPr>
            <a:spLocks noGrp="1"/>
          </p:cNvSpPr>
          <p:nvPr>
            <p:ph type="title"/>
          </p:nvPr>
        </p:nvSpPr>
        <p:spPr>
          <a:xfrm>
            <a:off x="150607" y="365126"/>
            <a:ext cx="8821271" cy="591477"/>
          </a:xfrm>
        </p:spPr>
        <p:txBody>
          <a:bodyPr/>
          <a:lstStyle/>
          <a:p>
            <a:r>
              <a:rPr lang="en-US" dirty="0"/>
              <a:t>Organizations have to think about excessive agency</a:t>
            </a:r>
          </a:p>
        </p:txBody>
      </p:sp>
      <p:sp>
        <p:nvSpPr>
          <p:cNvPr id="4" name="Slide Number Placeholder 3">
            <a:extLst>
              <a:ext uri="{FF2B5EF4-FFF2-40B4-BE49-F238E27FC236}">
                <a16:creationId xmlns:a16="http://schemas.microsoft.com/office/drawing/2014/main" id="{6C61BD90-F1A5-7BD4-23EF-D60216981B80}"/>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848A904-B28B-8F18-8BCB-64502143D478}"/>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6" name="Picture 5">
            <a:extLst>
              <a:ext uri="{FF2B5EF4-FFF2-40B4-BE49-F238E27FC236}">
                <a16:creationId xmlns:a16="http://schemas.microsoft.com/office/drawing/2014/main" id="{B612A39C-1A42-ECCA-CE44-7DE489FCA876}"/>
              </a:ext>
            </a:extLst>
          </p:cNvPr>
          <p:cNvPicPr>
            <a:picLocks noChangeAspect="1"/>
          </p:cNvPicPr>
          <p:nvPr/>
        </p:nvPicPr>
        <p:blipFill>
          <a:blip r:embed="rId2"/>
          <a:stretch>
            <a:fillRect/>
          </a:stretch>
        </p:blipFill>
        <p:spPr>
          <a:xfrm>
            <a:off x="5191125" y="1294277"/>
            <a:ext cx="3390900" cy="4724400"/>
          </a:xfrm>
          <a:prstGeom prst="rect">
            <a:avLst/>
          </a:prstGeom>
        </p:spPr>
      </p:pic>
      <p:pic>
        <p:nvPicPr>
          <p:cNvPr id="7" name="Picture 6">
            <a:extLst>
              <a:ext uri="{FF2B5EF4-FFF2-40B4-BE49-F238E27FC236}">
                <a16:creationId xmlns:a16="http://schemas.microsoft.com/office/drawing/2014/main" id="{3683F245-E391-0FED-C0EB-09FBBCE48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1" y="3070500"/>
            <a:ext cx="3993322" cy="1171953"/>
          </a:xfrm>
          <a:prstGeom prst="rect">
            <a:avLst/>
          </a:prstGeom>
        </p:spPr>
      </p:pic>
      <p:sp>
        <p:nvSpPr>
          <p:cNvPr id="8" name="TextBox 7">
            <a:extLst>
              <a:ext uri="{FF2B5EF4-FFF2-40B4-BE49-F238E27FC236}">
                <a16:creationId xmlns:a16="http://schemas.microsoft.com/office/drawing/2014/main" id="{E2129738-36BB-7D5A-8A04-7FF983976017}"/>
              </a:ext>
            </a:extLst>
          </p:cNvPr>
          <p:cNvSpPr txBox="1"/>
          <p:nvPr/>
        </p:nvSpPr>
        <p:spPr>
          <a:xfrm>
            <a:off x="182881" y="4270491"/>
            <a:ext cx="3993322" cy="246221"/>
          </a:xfrm>
          <a:prstGeom prst="rect">
            <a:avLst/>
          </a:prstGeom>
          <a:noFill/>
        </p:spPr>
        <p:txBody>
          <a:bodyPr wrap="square">
            <a:spAutoFit/>
          </a:bodyPr>
          <a:lstStyle/>
          <a:p>
            <a:r>
              <a:rPr lang="en-US" sz="1000" dirty="0">
                <a:hlinkClick r:id="rId4"/>
              </a:rPr>
              <a:t>https://www.apolloresearch.ai/research/scheming-reasoning-evaluations</a:t>
            </a:r>
            <a:endParaRPr lang="en-US" sz="1000" dirty="0"/>
          </a:p>
        </p:txBody>
      </p:sp>
    </p:spTree>
    <p:extLst>
      <p:ext uri="{BB962C8B-B14F-4D97-AF65-F5344CB8AC3E}">
        <p14:creationId xmlns:p14="http://schemas.microsoft.com/office/powerpoint/2010/main" val="1844467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36516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50550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70935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8531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1261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30</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97884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0677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12/9/24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12/9/24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12/9/24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12/9/24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41639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a:xfrm>
            <a:off x="428625" y="365126"/>
            <a:ext cx="8086725" cy="591477"/>
          </a:xfrm>
        </p:spPr>
        <p:txBody>
          <a:bodyPr/>
          <a:lstStyle/>
          <a:p>
            <a:r>
              <a:rPr lang="en-US" sz="3200" dirty="0"/>
              <a:t>Examples gone awry…algo trading with poor QA</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8" name="Title 7">
            <a:extLst>
              <a:ext uri="{FF2B5EF4-FFF2-40B4-BE49-F238E27FC236}">
                <a16:creationId xmlns:a16="http://schemas.microsoft.com/office/drawing/2014/main" id="{634B3ABF-F2AA-295D-FD13-DCF5CAA6CD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12/9/24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Marketing and privacy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Target’s data science team?</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1270</Words>
  <Application>Microsoft Macintosh PowerPoint</Application>
  <PresentationFormat>On-screen Show (4:3)</PresentationFormat>
  <Paragraphs>219</Paragraphs>
  <Slides>35</Slides>
  <Notes>1</Notes>
  <HiddenSlides>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Examples gone awry…algo trading with poor QA</vt:lpstr>
      <vt:lpstr>PowerPoint Presentation</vt:lpstr>
      <vt:lpstr>Marketing and privacy implications</vt:lpstr>
      <vt:lpstr>PowerPoint Presentation</vt:lpstr>
      <vt:lpstr>PowerPoint Presentation</vt:lpstr>
      <vt:lpstr>PowerPoint Presentation</vt:lpstr>
      <vt:lpstr>Even time series forecasting can be harmful</vt:lpstr>
      <vt:lpstr>PowerPoint Presentation</vt:lpstr>
      <vt:lpstr>PowerPoint Presentation</vt:lpstr>
      <vt:lpstr>What about impacts for vulnerable populations?</vt:lpstr>
      <vt:lpstr>PowerPoint Presentation</vt:lpstr>
      <vt:lpstr>PowerPoint Presentation</vt:lpstr>
      <vt:lpstr>PowerPoint Presentation</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PowerPoint Presentation</vt:lpstr>
      <vt:lpstr>Organizations have to think about excessive agency</vt:lpstr>
      <vt:lpstr>Organizations have to think about excessive agency</vt:lpstr>
      <vt:lpstr>Some Popular Ethical Paradigms</vt:lpstr>
      <vt:lpstr>Some Popular Ethical Paradigms</vt:lpstr>
      <vt:lpstr>Some Popular Ethical Paradigms</vt:lpstr>
      <vt:lpstr>Some Popular Ethical Paradigms</vt:lpstr>
      <vt:lpstr>Some Popular Ethical Paradigms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Ted Kwartler</cp:lastModifiedBy>
  <cp:revision>7</cp:revision>
  <dcterms:created xsi:type="dcterms:W3CDTF">2020-12-07T18:13:30Z</dcterms:created>
  <dcterms:modified xsi:type="dcterms:W3CDTF">2024-12-09T22:59:48Z</dcterms:modified>
</cp:coreProperties>
</file>